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69" r:id="rId4"/>
    <p:sldId id="258" r:id="rId5"/>
    <p:sldId id="270" r:id="rId6"/>
    <p:sldId id="263" r:id="rId7"/>
    <p:sldId id="271" r:id="rId8"/>
    <p:sldId id="267" r:id="rId9"/>
    <p:sldId id="272" r:id="rId10"/>
    <p:sldId id="259" r:id="rId11"/>
    <p:sldId id="274" r:id="rId12"/>
    <p:sldId id="265" r:id="rId13"/>
    <p:sldId id="275" r:id="rId14"/>
    <p:sldId id="261" r:id="rId15"/>
    <p:sldId id="277" r:id="rId16"/>
    <p:sldId id="262" r:id="rId17"/>
    <p:sldId id="278" r:id="rId18"/>
    <p:sldId id="268" r:id="rId19"/>
    <p:sldId id="279" r:id="rId20"/>
    <p:sldId id="264" r:id="rId21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15" autoAdjust="0"/>
    <p:restoredTop sz="94660"/>
  </p:normalViewPr>
  <p:slideViewPr>
    <p:cSldViewPr snapToGrid="0">
      <p:cViewPr varScale="1">
        <p:scale>
          <a:sx n="89" d="100"/>
          <a:sy n="89" d="100"/>
        </p:scale>
        <p:origin x="120" y="15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smtClean="0"/>
              <a:t>Klik om de ondertitelstijl van het model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AF910-5EF9-4298-934F-1FD7DB8D85C5}" type="datetimeFigureOut">
              <a:rPr lang="nl-NL" smtClean="0"/>
              <a:t>28-12-2024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13E61-AE14-4DB2-BC06-95B08608DBC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356827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AF910-5EF9-4298-934F-1FD7DB8D85C5}" type="datetimeFigureOut">
              <a:rPr lang="nl-NL" smtClean="0"/>
              <a:t>28-12-2024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13E61-AE14-4DB2-BC06-95B08608DBC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624548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AF910-5EF9-4298-934F-1FD7DB8D85C5}" type="datetimeFigureOut">
              <a:rPr lang="nl-NL" smtClean="0"/>
              <a:t>28-12-2024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13E61-AE14-4DB2-BC06-95B08608DBC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281193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AF910-5EF9-4298-934F-1FD7DB8D85C5}" type="datetimeFigureOut">
              <a:rPr lang="nl-NL" smtClean="0"/>
              <a:t>28-12-2024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13E61-AE14-4DB2-BC06-95B08608DBC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362310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AF910-5EF9-4298-934F-1FD7DB8D85C5}" type="datetimeFigureOut">
              <a:rPr lang="nl-NL" smtClean="0"/>
              <a:t>28-12-2024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13E61-AE14-4DB2-BC06-95B08608DBC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207925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AF910-5EF9-4298-934F-1FD7DB8D85C5}" type="datetimeFigureOut">
              <a:rPr lang="nl-NL" smtClean="0"/>
              <a:t>28-12-2024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13E61-AE14-4DB2-BC06-95B08608DBC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306932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AF910-5EF9-4298-934F-1FD7DB8D85C5}" type="datetimeFigureOut">
              <a:rPr lang="nl-NL" smtClean="0"/>
              <a:t>28-12-2024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13E61-AE14-4DB2-BC06-95B08608DBC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472615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AF910-5EF9-4298-934F-1FD7DB8D85C5}" type="datetimeFigureOut">
              <a:rPr lang="nl-NL" smtClean="0"/>
              <a:t>28-12-2024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13E61-AE14-4DB2-BC06-95B08608DBC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831660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AF910-5EF9-4298-934F-1FD7DB8D85C5}" type="datetimeFigureOut">
              <a:rPr lang="nl-NL" smtClean="0"/>
              <a:t>28-12-2024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13E61-AE14-4DB2-BC06-95B08608DBC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77693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AF910-5EF9-4298-934F-1FD7DB8D85C5}" type="datetimeFigureOut">
              <a:rPr lang="nl-NL" smtClean="0"/>
              <a:t>28-12-2024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13E61-AE14-4DB2-BC06-95B08608DBC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115979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AF910-5EF9-4298-934F-1FD7DB8D85C5}" type="datetimeFigureOut">
              <a:rPr lang="nl-NL" smtClean="0"/>
              <a:t>28-12-2024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13E61-AE14-4DB2-BC06-95B08608DBC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528715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8AF910-5EF9-4298-934F-1FD7DB8D85C5}" type="datetimeFigureOut">
              <a:rPr lang="nl-NL" smtClean="0"/>
              <a:t>28-12-2024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513E61-AE14-4DB2-BC06-95B08608DBC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333017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0"/>
            <a:ext cx="9144000" cy="2387600"/>
          </a:xfrm>
        </p:spPr>
        <p:txBody>
          <a:bodyPr/>
          <a:lstStyle/>
          <a:p>
            <a:r>
              <a:rPr lang="nl-NL" dirty="0" smtClean="0">
                <a:solidFill>
                  <a:srgbClr val="C00000"/>
                </a:solidFill>
              </a:rPr>
              <a:t>Jaaroverzicht </a:t>
            </a:r>
            <a:endParaRPr lang="nl-NL" dirty="0">
              <a:solidFill>
                <a:srgbClr val="C00000"/>
              </a:solidFill>
            </a:endParaRP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nl-NL" sz="6000" dirty="0" smtClean="0">
                <a:solidFill>
                  <a:schemeClr val="accent6">
                    <a:lumMod val="75000"/>
                  </a:schemeClr>
                </a:solidFill>
              </a:rPr>
              <a:t>2024/2025</a:t>
            </a:r>
            <a:endParaRPr lang="nl-NL" sz="60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22788"/>
            <a:ext cx="3388659" cy="1907131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03370" y="2513611"/>
            <a:ext cx="3388630" cy="1906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986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9572" y="0"/>
            <a:ext cx="49128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155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>
                <a:solidFill>
                  <a:srgbClr val="C00000"/>
                </a:solidFill>
              </a:rPr>
              <a:t>Twaalf procent van gemeenten groeit</a:t>
            </a:r>
            <a:endParaRPr lang="nl-NL" dirty="0">
              <a:solidFill>
                <a:srgbClr val="C00000"/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 smtClean="0"/>
          </a:p>
          <a:p>
            <a:endParaRPr lang="nl-NL" dirty="0"/>
          </a:p>
          <a:p>
            <a:r>
              <a:rPr lang="nl-NL" dirty="0" smtClean="0">
                <a:solidFill>
                  <a:schemeClr val="accent6">
                    <a:lumMod val="75000"/>
                  </a:schemeClr>
                </a:solidFill>
              </a:rPr>
              <a:t>Nieuwbouw / demografie </a:t>
            </a:r>
          </a:p>
          <a:p>
            <a:endParaRPr lang="nl-NL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nl-NL" dirty="0" smtClean="0">
                <a:solidFill>
                  <a:schemeClr val="accent6">
                    <a:lumMod val="75000"/>
                  </a:schemeClr>
                </a:solidFill>
              </a:rPr>
              <a:t>Duidelijk profiel </a:t>
            </a:r>
          </a:p>
          <a:p>
            <a:endParaRPr lang="nl-NL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nl-NL" dirty="0" smtClean="0">
                <a:solidFill>
                  <a:schemeClr val="accent6">
                    <a:lumMod val="75000"/>
                  </a:schemeClr>
                </a:solidFill>
              </a:rPr>
              <a:t>Sociale cohesie en empathisch vermogen</a:t>
            </a:r>
            <a:endParaRPr lang="nl-NL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0239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669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>
                <a:solidFill>
                  <a:srgbClr val="C00000"/>
                </a:solidFill>
              </a:rPr>
              <a:t>Ook sterke dalers</a:t>
            </a:r>
            <a:endParaRPr lang="nl-NL" dirty="0">
              <a:solidFill>
                <a:srgbClr val="C00000"/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nl-NL" dirty="0" smtClean="0">
              <a:solidFill>
                <a:schemeClr val="accent6">
                  <a:lumMod val="75000"/>
                </a:schemeClr>
              </a:solidFill>
            </a:endParaRPr>
          </a:p>
          <a:p>
            <a:endParaRPr lang="nl-NL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nl-NL" dirty="0" smtClean="0">
                <a:solidFill>
                  <a:schemeClr val="accent6">
                    <a:lumMod val="75000"/>
                  </a:schemeClr>
                </a:solidFill>
              </a:rPr>
              <a:t>Als de predikant er niet is of te lang is</a:t>
            </a:r>
          </a:p>
          <a:p>
            <a:endParaRPr lang="nl-NL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nl-NL" dirty="0" smtClean="0">
                <a:solidFill>
                  <a:schemeClr val="accent6">
                    <a:lumMod val="75000"/>
                  </a:schemeClr>
                </a:solidFill>
              </a:rPr>
              <a:t>Als er een twist is geweest</a:t>
            </a:r>
          </a:p>
          <a:p>
            <a:endParaRPr lang="nl-NL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nl-NL" dirty="0" smtClean="0">
                <a:solidFill>
                  <a:schemeClr val="accent6">
                    <a:lumMod val="75000"/>
                  </a:schemeClr>
                </a:solidFill>
              </a:rPr>
              <a:t>Als er een ingrijpende reorganisatie was</a:t>
            </a:r>
            <a:endParaRPr lang="nl-NL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505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67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>
                <a:solidFill>
                  <a:srgbClr val="C00000"/>
                </a:solidFill>
              </a:rPr>
              <a:t>Opvallend grote gemeentes</a:t>
            </a:r>
            <a:endParaRPr lang="nl-NL" dirty="0">
              <a:solidFill>
                <a:srgbClr val="C00000"/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nl-NL" dirty="0" smtClean="0"/>
          </a:p>
          <a:p>
            <a:pPr marL="0" indent="0">
              <a:buNone/>
            </a:pPr>
            <a:endParaRPr lang="nl-NL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nl-NL" dirty="0" smtClean="0">
                <a:solidFill>
                  <a:schemeClr val="accent6">
                    <a:lumMod val="75000"/>
                  </a:schemeClr>
                </a:solidFill>
              </a:rPr>
              <a:t>Omgaan met minderheden</a:t>
            </a:r>
          </a:p>
          <a:p>
            <a:endParaRPr lang="nl-NL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nl-NL" dirty="0" smtClean="0">
                <a:solidFill>
                  <a:schemeClr val="accent6">
                    <a:lumMod val="75000"/>
                  </a:schemeClr>
                </a:solidFill>
              </a:rPr>
              <a:t>Afstemming van pastores</a:t>
            </a:r>
          </a:p>
          <a:p>
            <a:endParaRPr lang="nl-NL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nl-NL" dirty="0" smtClean="0">
                <a:solidFill>
                  <a:schemeClr val="accent6">
                    <a:lumMod val="75000"/>
                  </a:schemeClr>
                </a:solidFill>
              </a:rPr>
              <a:t>Strakker beleid op blauw en rood</a:t>
            </a:r>
          </a:p>
          <a:p>
            <a:endParaRPr lang="nl-NL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nl-NL" dirty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414498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042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>
                <a:solidFill>
                  <a:srgbClr val="C00000"/>
                </a:solidFill>
              </a:rPr>
              <a:t>De tien kleinste gemeenten</a:t>
            </a:r>
            <a:endParaRPr lang="nl-NL" dirty="0">
              <a:solidFill>
                <a:srgbClr val="C00000"/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 smtClean="0"/>
          </a:p>
          <a:p>
            <a:r>
              <a:rPr lang="nl-NL" dirty="0" smtClean="0">
                <a:solidFill>
                  <a:schemeClr val="accent6">
                    <a:lumMod val="75000"/>
                  </a:schemeClr>
                </a:solidFill>
              </a:rPr>
              <a:t>Zo mogelijk een gebouw handhaven</a:t>
            </a:r>
          </a:p>
          <a:p>
            <a:endParaRPr lang="nl-NL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nl-NL" dirty="0" smtClean="0">
                <a:solidFill>
                  <a:schemeClr val="accent6">
                    <a:lumMod val="75000"/>
                  </a:schemeClr>
                </a:solidFill>
              </a:rPr>
              <a:t>Koesteren van sociale cohesie </a:t>
            </a:r>
            <a:endParaRPr lang="nl-NL" dirty="0">
              <a:solidFill>
                <a:schemeClr val="accent6">
                  <a:lumMod val="75000"/>
                </a:schemeClr>
              </a:solidFill>
            </a:endParaRPr>
          </a:p>
          <a:p>
            <a:endParaRPr lang="nl-NL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nl-NL" dirty="0" smtClean="0">
                <a:solidFill>
                  <a:schemeClr val="accent6">
                    <a:lumMod val="75000"/>
                  </a:schemeClr>
                </a:solidFill>
              </a:rPr>
              <a:t>Samenwerking met buurgemeenten en dorpsbelang </a:t>
            </a:r>
          </a:p>
          <a:p>
            <a:endParaRPr lang="nl-NL" dirty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893269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022" y="0"/>
            <a:ext cx="121779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167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>
                <a:solidFill>
                  <a:srgbClr val="C00000"/>
                </a:solidFill>
              </a:rPr>
              <a:t>Wat staat er meer op de rol?</a:t>
            </a:r>
            <a:endParaRPr lang="nl-NL" dirty="0">
              <a:solidFill>
                <a:srgbClr val="C00000"/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nl-NL" dirty="0" smtClean="0">
              <a:solidFill>
                <a:schemeClr val="accent6">
                  <a:lumMod val="75000"/>
                </a:schemeClr>
              </a:solidFill>
            </a:endParaRPr>
          </a:p>
          <a:p>
            <a:endParaRPr lang="nl-NL" dirty="0" smtClean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nl-NL" dirty="0" smtClean="0">
                <a:solidFill>
                  <a:schemeClr val="accent6">
                    <a:lumMod val="75000"/>
                  </a:schemeClr>
                </a:solidFill>
              </a:rPr>
              <a:t>Teksten </a:t>
            </a:r>
            <a:r>
              <a:rPr lang="nl-NL" dirty="0" err="1" smtClean="0">
                <a:solidFill>
                  <a:schemeClr val="accent6">
                    <a:lumMod val="75000"/>
                  </a:schemeClr>
                </a:solidFill>
              </a:rPr>
              <a:t>Nicea</a:t>
            </a:r>
            <a:r>
              <a:rPr lang="nl-NL" dirty="0" smtClean="0">
                <a:solidFill>
                  <a:schemeClr val="accent6">
                    <a:lumMod val="75000"/>
                  </a:schemeClr>
                </a:solidFill>
              </a:rPr>
              <a:t> en Charta </a:t>
            </a:r>
            <a:r>
              <a:rPr lang="nl-NL" dirty="0" err="1" smtClean="0">
                <a:solidFill>
                  <a:schemeClr val="accent6">
                    <a:lumMod val="75000"/>
                  </a:schemeClr>
                </a:solidFill>
              </a:rPr>
              <a:t>Oecumenica</a:t>
            </a:r>
            <a:endParaRPr lang="nl-NL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nl-NL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nl-NL" dirty="0" smtClean="0">
                <a:solidFill>
                  <a:schemeClr val="accent6">
                    <a:lumMod val="75000"/>
                  </a:schemeClr>
                </a:solidFill>
              </a:rPr>
              <a:t>Gericht zoeken naar bestuurders voor balans leeftijd en gender</a:t>
            </a:r>
            <a:br>
              <a:rPr lang="nl-NL" dirty="0" smtClean="0">
                <a:solidFill>
                  <a:schemeClr val="accent6">
                    <a:lumMod val="75000"/>
                  </a:schemeClr>
                </a:solidFill>
              </a:rPr>
            </a:br>
            <a:endParaRPr lang="nl-NL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nl-NL" dirty="0" smtClean="0">
                <a:solidFill>
                  <a:schemeClr val="accent6">
                    <a:lumMod val="75000"/>
                  </a:schemeClr>
                </a:solidFill>
              </a:rPr>
              <a:t>Flexibilisering vermogen</a:t>
            </a:r>
            <a:endParaRPr lang="nl-NL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1176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262" y="0"/>
            <a:ext cx="108494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085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630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>
                <a:solidFill>
                  <a:srgbClr val="C00000"/>
                </a:solidFill>
              </a:rPr>
              <a:t>Bezinning in breed moderamen 2024</a:t>
            </a:r>
            <a:endParaRPr lang="nl-NL" dirty="0">
              <a:solidFill>
                <a:srgbClr val="C00000"/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nl-NL" dirty="0" smtClean="0">
                <a:solidFill>
                  <a:schemeClr val="accent6">
                    <a:lumMod val="75000"/>
                  </a:schemeClr>
                </a:solidFill>
              </a:rPr>
              <a:t/>
            </a:r>
            <a:br>
              <a:rPr lang="nl-NL" dirty="0" smtClean="0">
                <a:solidFill>
                  <a:schemeClr val="accent6">
                    <a:lumMod val="75000"/>
                  </a:schemeClr>
                </a:solidFill>
              </a:rPr>
            </a:br>
            <a:endParaRPr lang="nl-NL" dirty="0" smtClean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nl-NL" dirty="0" smtClean="0">
                <a:solidFill>
                  <a:schemeClr val="accent6">
                    <a:lumMod val="75000"/>
                  </a:schemeClr>
                </a:solidFill>
              </a:rPr>
              <a:t>Ruimte voor de kerk in het publieke domein</a:t>
            </a:r>
          </a:p>
          <a:p>
            <a:endParaRPr lang="nl-NL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nl-NL" dirty="0" smtClean="0">
                <a:solidFill>
                  <a:schemeClr val="accent6">
                    <a:lumMod val="75000"/>
                  </a:schemeClr>
                </a:solidFill>
              </a:rPr>
              <a:t>Roepingenzondag</a:t>
            </a:r>
            <a:endParaRPr lang="nl-NL" dirty="0">
              <a:solidFill>
                <a:schemeClr val="accent6">
                  <a:lumMod val="75000"/>
                </a:schemeClr>
              </a:solidFill>
            </a:endParaRPr>
          </a:p>
          <a:p>
            <a:endParaRPr lang="nl-NL" dirty="0" smtClean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nl-NL" dirty="0" smtClean="0">
                <a:solidFill>
                  <a:schemeClr val="accent6">
                    <a:lumMod val="75000"/>
                  </a:schemeClr>
                </a:solidFill>
              </a:rPr>
              <a:t>Imago van het kerkgebouw </a:t>
            </a:r>
            <a:br>
              <a:rPr lang="nl-NL" dirty="0" smtClean="0">
                <a:solidFill>
                  <a:schemeClr val="accent6">
                    <a:lumMod val="75000"/>
                  </a:schemeClr>
                </a:solidFill>
              </a:rPr>
            </a:br>
            <a:endParaRPr lang="nl-NL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nl-NL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nl-NL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9751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415" y="0"/>
            <a:ext cx="121811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46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>
                <a:solidFill>
                  <a:srgbClr val="C00000"/>
                </a:solidFill>
              </a:rPr>
              <a:t>Terugkerende thema’s </a:t>
            </a:r>
            <a:r>
              <a:rPr lang="nl-NL" dirty="0" err="1" smtClean="0">
                <a:solidFill>
                  <a:srgbClr val="C00000"/>
                </a:solidFill>
              </a:rPr>
              <a:t>bm</a:t>
            </a:r>
            <a:r>
              <a:rPr lang="nl-NL" dirty="0" smtClean="0">
                <a:solidFill>
                  <a:srgbClr val="C00000"/>
                </a:solidFill>
              </a:rPr>
              <a:t> in 2024</a:t>
            </a:r>
            <a:endParaRPr lang="nl-NL" dirty="0">
              <a:solidFill>
                <a:srgbClr val="C00000"/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nl-NL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nl-NL" dirty="0" smtClean="0">
                <a:solidFill>
                  <a:schemeClr val="accent6">
                    <a:lumMod val="75000"/>
                  </a:schemeClr>
                </a:solidFill>
              </a:rPr>
              <a:t>Inzet vertrouwenspersonen</a:t>
            </a:r>
          </a:p>
          <a:p>
            <a:pPr marL="0" indent="0">
              <a:buNone/>
            </a:pPr>
            <a:endParaRPr lang="nl-NL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nl-NL" dirty="0" smtClean="0">
                <a:solidFill>
                  <a:schemeClr val="accent6">
                    <a:lumMod val="75000"/>
                  </a:schemeClr>
                </a:solidFill>
              </a:rPr>
              <a:t>Afstemming colleges</a:t>
            </a:r>
          </a:p>
          <a:p>
            <a:endParaRPr lang="nl-NL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nl-NL" dirty="0" smtClean="0">
                <a:solidFill>
                  <a:schemeClr val="accent6">
                    <a:lumMod val="75000"/>
                  </a:schemeClr>
                </a:solidFill>
              </a:rPr>
              <a:t>Aanhoudende vacatures</a:t>
            </a:r>
            <a:endParaRPr lang="nl-NL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7977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600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>
                <a:solidFill>
                  <a:srgbClr val="C00000"/>
                </a:solidFill>
              </a:rPr>
              <a:t>Trends en interesses 2025</a:t>
            </a:r>
            <a:endParaRPr lang="nl-NL" dirty="0">
              <a:solidFill>
                <a:srgbClr val="C00000"/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 smtClean="0">
              <a:solidFill>
                <a:schemeClr val="accent6">
                  <a:lumMod val="75000"/>
                </a:schemeClr>
              </a:solidFill>
            </a:endParaRPr>
          </a:p>
          <a:p>
            <a:endParaRPr lang="nl-NL" dirty="0" smtClean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nl-NL" dirty="0" smtClean="0">
                <a:solidFill>
                  <a:schemeClr val="accent6">
                    <a:lumMod val="75000"/>
                  </a:schemeClr>
                </a:solidFill>
              </a:rPr>
              <a:t>Mutaties (hoe gaat het hem en haar)</a:t>
            </a:r>
          </a:p>
          <a:p>
            <a:endParaRPr lang="nl-NL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nl-NL" dirty="0" smtClean="0">
                <a:solidFill>
                  <a:schemeClr val="accent6">
                    <a:lumMod val="75000"/>
                  </a:schemeClr>
                </a:solidFill>
              </a:rPr>
              <a:t>Gebeden (God aanspreken)</a:t>
            </a:r>
          </a:p>
          <a:p>
            <a:endParaRPr lang="nl-NL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nl-NL" dirty="0" smtClean="0">
                <a:solidFill>
                  <a:schemeClr val="accent6">
                    <a:lumMod val="75000"/>
                  </a:schemeClr>
                </a:solidFill>
              </a:rPr>
              <a:t>Actualiteiten (Kampen zoekt voorgangers, promoties)</a:t>
            </a:r>
            <a:endParaRPr lang="nl-NL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1607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022" y="-1"/>
            <a:ext cx="121779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957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408155"/>
            <a:ext cx="10515600" cy="1325563"/>
          </a:xfrm>
        </p:spPr>
        <p:txBody>
          <a:bodyPr/>
          <a:lstStyle/>
          <a:p>
            <a:r>
              <a:rPr lang="nl-NL" dirty="0" smtClean="0">
                <a:solidFill>
                  <a:srgbClr val="C00000"/>
                </a:solidFill>
              </a:rPr>
              <a:t>Statistieken en situatie Overijssel-Flevoland</a:t>
            </a:r>
            <a:endParaRPr lang="nl-NL" dirty="0">
              <a:solidFill>
                <a:srgbClr val="C00000"/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 smtClean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nl-NL" dirty="0" smtClean="0">
                <a:solidFill>
                  <a:schemeClr val="accent6">
                    <a:lumMod val="75000"/>
                  </a:schemeClr>
                </a:solidFill>
              </a:rPr>
              <a:t>Financieel op rij </a:t>
            </a:r>
          </a:p>
          <a:p>
            <a:pPr marL="0" indent="0">
              <a:buNone/>
            </a:pPr>
            <a:endParaRPr lang="nl-NL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nl-NL" dirty="0" smtClean="0">
                <a:solidFill>
                  <a:schemeClr val="accent6">
                    <a:lumMod val="75000"/>
                  </a:schemeClr>
                </a:solidFill>
              </a:rPr>
              <a:t>Grote gemeentes </a:t>
            </a:r>
          </a:p>
          <a:p>
            <a:endParaRPr lang="nl-NL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nl-NL" dirty="0" smtClean="0">
                <a:solidFill>
                  <a:schemeClr val="accent6">
                    <a:lumMod val="75000"/>
                  </a:schemeClr>
                </a:solidFill>
              </a:rPr>
              <a:t>Maandelijks nieuwe emeritus</a:t>
            </a:r>
            <a:endParaRPr lang="nl-NL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9904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</TotalTime>
  <Words>151</Words>
  <Application>Microsoft Office PowerPoint</Application>
  <PresentationFormat>Breedbeeld</PresentationFormat>
  <Paragraphs>70</Paragraphs>
  <Slides>20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20</vt:i4>
      </vt:variant>
    </vt:vector>
  </HeadingPairs>
  <TitlesOfParts>
    <vt:vector size="24" baseType="lpstr">
      <vt:lpstr>Arial</vt:lpstr>
      <vt:lpstr>Calibri</vt:lpstr>
      <vt:lpstr>Calibri Light</vt:lpstr>
      <vt:lpstr>Kantoorthema</vt:lpstr>
      <vt:lpstr>Jaaroverzicht </vt:lpstr>
      <vt:lpstr>PowerPoint-presentatie</vt:lpstr>
      <vt:lpstr>Bezinning in breed moderamen 2024</vt:lpstr>
      <vt:lpstr>PowerPoint-presentatie</vt:lpstr>
      <vt:lpstr>Terugkerende thema’s bm in 2024</vt:lpstr>
      <vt:lpstr>PowerPoint-presentatie</vt:lpstr>
      <vt:lpstr>Trends en interesses 2025</vt:lpstr>
      <vt:lpstr>PowerPoint-presentatie</vt:lpstr>
      <vt:lpstr>Statistieken en situatie Overijssel-Flevoland</vt:lpstr>
      <vt:lpstr>PowerPoint-presentatie</vt:lpstr>
      <vt:lpstr>Twaalf procent van gemeenten groeit</vt:lpstr>
      <vt:lpstr>PowerPoint-presentatie</vt:lpstr>
      <vt:lpstr>Ook sterke dalers</vt:lpstr>
      <vt:lpstr>PowerPoint-presentatie</vt:lpstr>
      <vt:lpstr>Opvallend grote gemeentes</vt:lpstr>
      <vt:lpstr>PowerPoint-presentatie</vt:lpstr>
      <vt:lpstr>De tien kleinste gemeenten</vt:lpstr>
      <vt:lpstr>PowerPoint-presentatie</vt:lpstr>
      <vt:lpstr>Wat staat er meer op de rol?</vt:lpstr>
      <vt:lpstr>PowerPoint-presentatie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Jaaroverzicht </dc:title>
  <dc:creator>Microsoft-account</dc:creator>
  <cp:lastModifiedBy>Microsoft-account</cp:lastModifiedBy>
  <cp:revision>8</cp:revision>
  <dcterms:created xsi:type="dcterms:W3CDTF">2024-12-28T09:09:44Z</dcterms:created>
  <dcterms:modified xsi:type="dcterms:W3CDTF">2024-12-28T10:12:22Z</dcterms:modified>
</cp:coreProperties>
</file>